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60" r:id="rId2"/>
  </p:sldIdLst>
  <p:sldSz cx="6858000" cy="12192000"/>
  <p:notesSz cx="6858000" cy="9144000"/>
  <p:embeddedFontLst>
    <p:embeddedFont>
      <p:font typeface="Gill Sans MT" panose="020B0502020104020203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8" autoAdjust="0"/>
    <p:restoredTop sz="94660"/>
  </p:normalViewPr>
  <p:slideViewPr>
    <p:cSldViewPr snapToGrid="0">
      <p:cViewPr>
        <p:scale>
          <a:sx n="125" d="100"/>
          <a:sy n="125" d="100"/>
        </p:scale>
        <p:origin x="400" y="-4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99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7253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1206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411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7488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810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9665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6087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0589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6493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963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872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e 47">
            <a:extLst>
              <a:ext uri="{FF2B5EF4-FFF2-40B4-BE49-F238E27FC236}">
                <a16:creationId xmlns:a16="http://schemas.microsoft.com/office/drawing/2014/main" id="{0E955765-8006-443D-B3B7-8CC799816F1F}"/>
              </a:ext>
            </a:extLst>
          </p:cNvPr>
          <p:cNvGrpSpPr/>
          <p:nvPr/>
        </p:nvGrpSpPr>
        <p:grpSpPr>
          <a:xfrm>
            <a:off x="1057275" y="1974850"/>
            <a:ext cx="5192962" cy="8869823"/>
            <a:chOff x="1057275" y="1974850"/>
            <a:chExt cx="5192962" cy="8869823"/>
          </a:xfrm>
        </p:grpSpPr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A948073E-5EEF-DF8A-1F4C-5BDFFC539E9F}"/>
                </a:ext>
              </a:extLst>
            </p:cNvPr>
            <p:cNvGrpSpPr/>
            <p:nvPr/>
          </p:nvGrpSpPr>
          <p:grpSpPr>
            <a:xfrm>
              <a:off x="1064419" y="1974850"/>
              <a:ext cx="5143856" cy="8869823"/>
              <a:chOff x="1064419" y="1974850"/>
              <a:chExt cx="5143856" cy="8869823"/>
            </a:xfrm>
          </p:grpSpPr>
          <p:sp>
            <p:nvSpPr>
              <p:cNvPr id="2" name="Flèche : bas 1">
                <a:extLst>
                  <a:ext uri="{FF2B5EF4-FFF2-40B4-BE49-F238E27FC236}">
                    <a16:creationId xmlns:a16="http://schemas.microsoft.com/office/drawing/2014/main" id="{E20A29D2-C610-95C9-054D-7474E8CF6C51}"/>
                  </a:ext>
                </a:extLst>
              </p:cNvPr>
              <p:cNvSpPr/>
              <p:nvPr/>
            </p:nvSpPr>
            <p:spPr>
              <a:xfrm>
                <a:off x="2483644" y="1974850"/>
                <a:ext cx="2278856" cy="8869823"/>
              </a:xfrm>
              <a:prstGeom prst="down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 </a:t>
                </a:r>
                <a:endParaRPr lang="fr-CH" dirty="0"/>
              </a:p>
            </p:txBody>
          </p:sp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F20BFEDB-4AF1-C143-1B2D-ACADFC30A2D0}"/>
                  </a:ext>
                </a:extLst>
              </p:cNvPr>
              <p:cNvSpPr/>
              <p:nvPr/>
            </p:nvSpPr>
            <p:spPr>
              <a:xfrm>
                <a:off x="3084888" y="2006489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6D4E70F-388B-FCA6-4A77-54BA833C598C}"/>
                  </a:ext>
                </a:extLst>
              </p:cNvPr>
              <p:cNvSpPr/>
              <p:nvPr/>
            </p:nvSpPr>
            <p:spPr>
              <a:xfrm>
                <a:off x="1064419" y="5555134"/>
                <a:ext cx="2556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81D3899-14FE-67B9-1D2C-67665FA8E9BB}"/>
                  </a:ext>
                </a:extLst>
              </p:cNvPr>
              <p:cNvSpPr/>
              <p:nvPr/>
            </p:nvSpPr>
            <p:spPr>
              <a:xfrm>
                <a:off x="3616275" y="6809365"/>
                <a:ext cx="2592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7B9F8E3-3A50-F834-A4C7-1FD7E77DF8EC}"/>
                  </a:ext>
                </a:extLst>
              </p:cNvPr>
              <p:cNvSpPr/>
              <p:nvPr/>
            </p:nvSpPr>
            <p:spPr>
              <a:xfrm>
                <a:off x="1064419" y="8054918"/>
                <a:ext cx="2556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0C38D04-17ED-183A-EECB-A46BD20C1756}"/>
                  </a:ext>
                </a:extLst>
              </p:cNvPr>
              <p:cNvSpPr/>
              <p:nvPr/>
            </p:nvSpPr>
            <p:spPr>
              <a:xfrm>
                <a:off x="3616275" y="9304810"/>
                <a:ext cx="2592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9BC747B-2C1A-F2B3-CC43-335D02DD34E4}"/>
                  </a:ext>
                </a:extLst>
              </p:cNvPr>
              <p:cNvSpPr/>
              <p:nvPr/>
            </p:nvSpPr>
            <p:spPr>
              <a:xfrm>
                <a:off x="1064419" y="10554700"/>
                <a:ext cx="2556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53B2AC4-01AE-60B0-EECA-1707E3A4A593}"/>
                  </a:ext>
                </a:extLst>
              </p:cNvPr>
              <p:cNvSpPr/>
              <p:nvPr/>
            </p:nvSpPr>
            <p:spPr>
              <a:xfrm>
                <a:off x="3616275" y="4311126"/>
                <a:ext cx="2592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FC8D324-CB37-DABF-2BCD-4F0D23A9F977}"/>
                  </a:ext>
                </a:extLst>
              </p:cNvPr>
              <p:cNvSpPr/>
              <p:nvPr/>
            </p:nvSpPr>
            <p:spPr>
              <a:xfrm>
                <a:off x="1064419" y="3060570"/>
                <a:ext cx="2556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pic>
            <p:nvPicPr>
              <p:cNvPr id="19" name="Graphique 18">
                <a:extLst>
                  <a:ext uri="{FF2B5EF4-FFF2-40B4-BE49-F238E27FC236}">
                    <a16:creationId xmlns:a16="http://schemas.microsoft.com/office/drawing/2014/main" id="{4AA43D87-4284-2114-2679-F039C48FFD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354888" y="2396507"/>
                <a:ext cx="540000" cy="548307"/>
              </a:xfrm>
              <a:prstGeom prst="rect">
                <a:avLst/>
              </a:prstGeom>
            </p:spPr>
          </p:pic>
          <p:pic>
            <p:nvPicPr>
              <p:cNvPr id="21" name="Graphique 20">
                <a:extLst>
                  <a:ext uri="{FF2B5EF4-FFF2-40B4-BE49-F238E27FC236}">
                    <a16:creationId xmlns:a16="http://schemas.microsoft.com/office/drawing/2014/main" id="{6159A787-604A-A0EF-3F86-751EE3943E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354888" y="4914136"/>
                <a:ext cx="540000" cy="523636"/>
              </a:xfrm>
              <a:prstGeom prst="rect">
                <a:avLst/>
              </a:prstGeom>
            </p:spPr>
          </p:pic>
          <p:pic>
            <p:nvPicPr>
              <p:cNvPr id="25" name="Graphique 24">
                <a:extLst>
                  <a:ext uri="{FF2B5EF4-FFF2-40B4-BE49-F238E27FC236}">
                    <a16:creationId xmlns:a16="http://schemas.microsoft.com/office/drawing/2014/main" id="{254E87E5-31FA-4635-A563-3CAA0B448A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336888" y="9886047"/>
                <a:ext cx="576000" cy="576000"/>
              </a:xfrm>
              <a:prstGeom prst="rect">
                <a:avLst/>
              </a:prstGeom>
            </p:spPr>
          </p:pic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3E2BBDA9-4DB8-4DE9-5B9B-2DDF06BC2436}"/>
                  </a:ext>
                </a:extLst>
              </p:cNvPr>
              <p:cNvSpPr/>
              <p:nvPr/>
            </p:nvSpPr>
            <p:spPr>
              <a:xfrm>
                <a:off x="3084888" y="9501916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3200" dirty="0">
                    <a:cs typeface="Gotham Black" pitchFamily="50" charset="0"/>
                  </a:rPr>
                  <a:t> </a:t>
                </a:r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8A61C647-92FB-5D7B-1AFE-564487F09FC6}"/>
                  </a:ext>
                </a:extLst>
              </p:cNvPr>
              <p:cNvSpPr/>
              <p:nvPr/>
            </p:nvSpPr>
            <p:spPr>
              <a:xfrm>
                <a:off x="3084888" y="8252679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3C8B9922-195C-FAE6-CC39-CD1A653FD37E}"/>
                  </a:ext>
                </a:extLst>
              </p:cNvPr>
              <p:cNvSpPr/>
              <p:nvPr/>
            </p:nvSpPr>
            <p:spPr>
              <a:xfrm>
                <a:off x="3084888" y="7003441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6" name="Ellipse 35">
                <a:extLst>
                  <a:ext uri="{FF2B5EF4-FFF2-40B4-BE49-F238E27FC236}">
                    <a16:creationId xmlns:a16="http://schemas.microsoft.com/office/drawing/2014/main" id="{8CB5C0CF-087D-17EA-D935-01ED9464E1D7}"/>
                  </a:ext>
                </a:extLst>
              </p:cNvPr>
              <p:cNvSpPr/>
              <p:nvPr/>
            </p:nvSpPr>
            <p:spPr>
              <a:xfrm>
                <a:off x="3084888" y="5754203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7" name="Ellipse 36">
                <a:extLst>
                  <a:ext uri="{FF2B5EF4-FFF2-40B4-BE49-F238E27FC236}">
                    <a16:creationId xmlns:a16="http://schemas.microsoft.com/office/drawing/2014/main" id="{86801E73-0EEF-1AF9-BC9D-3F5574817FB1}"/>
                  </a:ext>
                </a:extLst>
              </p:cNvPr>
              <p:cNvSpPr/>
              <p:nvPr/>
            </p:nvSpPr>
            <p:spPr>
              <a:xfrm>
                <a:off x="3084888" y="4504965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8" name="Ellipse 37">
                <a:extLst>
                  <a:ext uri="{FF2B5EF4-FFF2-40B4-BE49-F238E27FC236}">
                    <a16:creationId xmlns:a16="http://schemas.microsoft.com/office/drawing/2014/main" id="{09A09C23-19B8-4659-B4AB-BD0791AE7D16}"/>
                  </a:ext>
                </a:extLst>
              </p:cNvPr>
              <p:cNvSpPr/>
              <p:nvPr/>
            </p:nvSpPr>
            <p:spPr>
              <a:xfrm>
                <a:off x="3084888" y="3255727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pic>
            <p:nvPicPr>
              <p:cNvPr id="44" name="Graphique 43">
                <a:extLst>
                  <a:ext uri="{FF2B5EF4-FFF2-40B4-BE49-F238E27FC236}">
                    <a16:creationId xmlns:a16="http://schemas.microsoft.com/office/drawing/2014/main" id="{D49A6D56-6533-EAA9-9BDE-1DB16E1228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3354888" y="7384864"/>
                <a:ext cx="540000" cy="576000"/>
              </a:xfrm>
              <a:prstGeom prst="rect">
                <a:avLst/>
              </a:prstGeom>
            </p:spPr>
          </p:pic>
          <p:pic>
            <p:nvPicPr>
              <p:cNvPr id="23" name="Graphique 22">
                <a:extLst>
                  <a:ext uri="{FF2B5EF4-FFF2-40B4-BE49-F238E27FC236}">
                    <a16:creationId xmlns:a16="http://schemas.microsoft.com/office/drawing/2014/main" id="{DCC2708C-2E5A-4770-9C37-3BB44F82BC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3363888" y="3654194"/>
                <a:ext cx="522000" cy="522000"/>
              </a:xfrm>
              <a:prstGeom prst="rect">
                <a:avLst/>
              </a:prstGeom>
            </p:spPr>
          </p:pic>
          <p:pic>
            <p:nvPicPr>
              <p:cNvPr id="39" name="Graphique 38">
                <a:extLst>
                  <a:ext uri="{FF2B5EF4-FFF2-40B4-BE49-F238E27FC236}">
                    <a16:creationId xmlns:a16="http://schemas.microsoft.com/office/drawing/2014/main" id="{11A9DF29-5B6D-65DA-36C8-BD8B5FA4B4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3354888" y="6125314"/>
                <a:ext cx="540000" cy="548307"/>
              </a:xfrm>
              <a:prstGeom prst="rect">
                <a:avLst/>
              </a:prstGeom>
            </p:spPr>
          </p:pic>
          <p:pic>
            <p:nvPicPr>
              <p:cNvPr id="46" name="Graphique 45">
                <a:extLst>
                  <a:ext uri="{FF2B5EF4-FFF2-40B4-BE49-F238E27FC236}">
                    <a16:creationId xmlns:a16="http://schemas.microsoft.com/office/drawing/2014/main" id="{9085C625-BCA5-FC53-A32A-6D5A151958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3336888" y="8617941"/>
                <a:ext cx="576000" cy="567000"/>
              </a:xfrm>
              <a:prstGeom prst="rect">
                <a:avLst/>
              </a:prstGeom>
            </p:spPr>
          </p:pic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17141BD-4F38-7023-2987-2786EC8D40B7}"/>
                </a:ext>
              </a:extLst>
            </p:cNvPr>
            <p:cNvSpPr/>
            <p:nvPr/>
          </p:nvSpPr>
          <p:spPr>
            <a:xfrm>
              <a:off x="1057275" y="2316402"/>
              <a:ext cx="1910063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r"/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Jeder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Eintritt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und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jede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Bewegung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wird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wahrgenommen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13ADEAF-AD28-43BC-A521-BBA487C0FDDA}"/>
                </a:ext>
              </a:extLst>
            </p:cNvPr>
            <p:cNvSpPr/>
            <p:nvPr/>
          </p:nvSpPr>
          <p:spPr>
            <a:xfrm>
              <a:off x="4338637" y="3566294"/>
              <a:ext cx="1911600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Sirene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heult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während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3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Minuten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Alarm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wird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an die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Alarmbearbeitungszentrale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übermittelt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8C8C5EB-69BF-1334-74F4-7E9B8E4F19C7}"/>
                </a:ext>
              </a:extLst>
            </p:cNvPr>
            <p:cNvSpPr/>
            <p:nvPr/>
          </p:nvSpPr>
          <p:spPr>
            <a:xfrm>
              <a:off x="1057275" y="4816186"/>
              <a:ext cx="1910063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r"/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Der Alarm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wird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gemäss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gültigem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Verfahren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bearbeitet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1E64198-C563-48A4-785F-761E00782103}"/>
                </a:ext>
              </a:extLst>
            </p:cNvPr>
            <p:cNvSpPr/>
            <p:nvPr/>
          </p:nvSpPr>
          <p:spPr>
            <a:xfrm>
              <a:off x="4338637" y="6066078"/>
              <a:ext cx="1911600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Kontrollanruf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wird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durchgeführt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um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potentielle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Fehlbedienung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auszuschliessen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2BB8A87-006D-8491-87F1-CBD03A898BDD}"/>
                </a:ext>
              </a:extLst>
            </p:cNvPr>
            <p:cNvSpPr/>
            <p:nvPr/>
          </p:nvSpPr>
          <p:spPr>
            <a:xfrm>
              <a:off x="1064419" y="7315970"/>
              <a:ext cx="1902919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r"/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Falls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der Alarm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nicht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quittiert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wird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niemand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vor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Ort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ist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oder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die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angerufene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Person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sich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nicht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korrekt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identifizieren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kann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werden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Fotos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übermittelt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575FCB0-228B-8953-9BE2-B0E1B6453A6C}"/>
                </a:ext>
              </a:extLst>
            </p:cNvPr>
            <p:cNvSpPr/>
            <p:nvPr/>
          </p:nvSpPr>
          <p:spPr>
            <a:xfrm>
              <a:off x="4338637" y="8592442"/>
              <a:ext cx="1911600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Einsatz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der Brigade,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falls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>
                  <a:solidFill>
                    <a:schemeClr val="tx1"/>
                  </a:solidFill>
                  <a:latin typeface="Gill Sans MT" panose="020B0502020104020203" pitchFamily="34" charset="0"/>
                </a:rPr>
                <a:t>der Alarm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nicht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quittiert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wird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niemand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vor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Ort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ist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sich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die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angerufene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Person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nicht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korrekt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identifizieren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kann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sowie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bei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einem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reellen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Einbruch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9C9CECB-4360-CABE-571E-7C648A4C119C}"/>
                </a:ext>
              </a:extLst>
            </p:cNvPr>
            <p:cNvSpPr/>
            <p:nvPr/>
          </p:nvSpPr>
          <p:spPr>
            <a:xfrm>
              <a:off x="1057275" y="9815752"/>
              <a:ext cx="1910063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r"/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Einsatz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der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Polizei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bei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einem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bestätigten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versuchten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oder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reellen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Einbruch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gemäss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den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gültigen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kantonalen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Regelungen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 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EC5AFD56-43C6-4D53-0205-9E761BB5987B}"/>
                </a:ext>
              </a:extLst>
            </p:cNvPr>
            <p:cNvSpPr txBox="1"/>
            <p:nvPr/>
          </p:nvSpPr>
          <p:spPr>
            <a:xfrm>
              <a:off x="3049394" y="2125273"/>
              <a:ext cx="11655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Auslöser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D3472B86-AF3A-782F-97B8-FB24E2B140C7}"/>
                </a:ext>
              </a:extLst>
            </p:cNvPr>
            <p:cNvSpPr txBox="1"/>
            <p:nvPr/>
          </p:nvSpPr>
          <p:spPr>
            <a:xfrm>
              <a:off x="3173072" y="3347057"/>
              <a:ext cx="90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latin typeface="+mj-lt"/>
                </a:rPr>
                <a:t>Alarm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A7457D03-7863-9357-873A-6ECAFBD42184}"/>
                </a:ext>
              </a:extLst>
            </p:cNvPr>
            <p:cNvSpPr txBox="1"/>
            <p:nvPr/>
          </p:nvSpPr>
          <p:spPr>
            <a:xfrm>
              <a:off x="3069496" y="4626746"/>
              <a:ext cx="108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Bearbeitung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3DC9538A-0417-A0C4-6AE4-D2E1365C5740}"/>
                </a:ext>
              </a:extLst>
            </p:cNvPr>
            <p:cNvSpPr txBox="1"/>
            <p:nvPr/>
          </p:nvSpPr>
          <p:spPr>
            <a:xfrm>
              <a:off x="3173072" y="5850989"/>
              <a:ext cx="90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latin typeface="+mj-lt"/>
                </a:rPr>
                <a:t>Audio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FCFC657B-431F-9482-451D-974C85A2F18F}"/>
                </a:ext>
              </a:extLst>
            </p:cNvPr>
            <p:cNvSpPr txBox="1"/>
            <p:nvPr/>
          </p:nvSpPr>
          <p:spPr>
            <a:xfrm>
              <a:off x="3173072" y="7102955"/>
              <a:ext cx="90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Fotos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1F20E9FB-5EB7-8C56-6D6E-B39AAA36F5F0}"/>
                </a:ext>
              </a:extLst>
            </p:cNvPr>
            <p:cNvSpPr txBox="1"/>
            <p:nvPr/>
          </p:nvSpPr>
          <p:spPr>
            <a:xfrm>
              <a:off x="3109462" y="8370824"/>
              <a:ext cx="1079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Einsatz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05AFDC12-4A2E-A318-41AF-B7C67BEDC17F}"/>
                </a:ext>
              </a:extLst>
            </p:cNvPr>
            <p:cNvSpPr txBox="1"/>
            <p:nvPr/>
          </p:nvSpPr>
          <p:spPr>
            <a:xfrm>
              <a:off x="3173072" y="9606886"/>
              <a:ext cx="90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Polizei</a:t>
              </a:r>
              <a:endParaRPr lang="fr-CH" sz="1100" b="1" dirty="0">
                <a:latin typeface="+mj-l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00536530-B319-E1A2-DDB1-DCB9E7B5294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1822544" cy="74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215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 MT</vt:lpstr>
      <vt:lpstr>Arial</vt:lpstr>
      <vt:lpstr>Gotham Black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Florent Hermann</dc:creator>
  <cp:lastModifiedBy>Joerg Heynen</cp:lastModifiedBy>
  <cp:revision>31</cp:revision>
  <cp:lastPrinted>2023-07-03T10:53:00Z</cp:lastPrinted>
  <dcterms:created xsi:type="dcterms:W3CDTF">2023-06-20T15:09:04Z</dcterms:created>
  <dcterms:modified xsi:type="dcterms:W3CDTF">2024-02-28T10:49:29Z</dcterms:modified>
</cp:coreProperties>
</file>