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60" r:id="rId2"/>
  </p:sldIdLst>
  <p:sldSz cx="6858000" cy="12192000"/>
  <p:notesSz cx="6858000" cy="9144000"/>
  <p:embeddedFontLst>
    <p:embeddedFont>
      <p:font typeface="Gill Sans MT" panose="020B0502020104020203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68" autoAdjust="0"/>
    <p:restoredTop sz="94660"/>
  </p:normalViewPr>
  <p:slideViewPr>
    <p:cSldViewPr snapToGrid="0">
      <p:cViewPr>
        <p:scale>
          <a:sx n="100" d="100"/>
          <a:sy n="100" d="100"/>
        </p:scale>
        <p:origin x="2550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099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253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206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411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488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101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9665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087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05899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6493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97465284-7202-4A05-BDE9-8437E3485D8A}" type="datetimeFigureOut">
              <a:rPr lang="fr-CH" smtClean="0"/>
              <a:t>28.02.2024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/>
          <a:lstStyle/>
          <a:p>
            <a:fld id="{6318BB99-47CF-43CE-AB82-A51BFBC4D5D3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963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8722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>
            <a:extLst>
              <a:ext uri="{FF2B5EF4-FFF2-40B4-BE49-F238E27FC236}">
                <a16:creationId xmlns:a16="http://schemas.microsoft.com/office/drawing/2014/main" id="{0E955765-8006-443D-B3B7-8CC799816F1F}"/>
              </a:ext>
            </a:extLst>
          </p:cNvPr>
          <p:cNvGrpSpPr/>
          <p:nvPr/>
        </p:nvGrpSpPr>
        <p:grpSpPr>
          <a:xfrm>
            <a:off x="1025378" y="1974850"/>
            <a:ext cx="5224859" cy="8869823"/>
            <a:chOff x="1025378" y="1974850"/>
            <a:chExt cx="5224859" cy="8869823"/>
          </a:xfrm>
        </p:grpSpPr>
        <p:grpSp>
          <p:nvGrpSpPr>
            <p:cNvPr id="47" name="Groupe 46">
              <a:extLst>
                <a:ext uri="{FF2B5EF4-FFF2-40B4-BE49-F238E27FC236}">
                  <a16:creationId xmlns:a16="http://schemas.microsoft.com/office/drawing/2014/main" id="{A948073E-5EEF-DF8A-1F4C-5BDFFC539E9F}"/>
                </a:ext>
              </a:extLst>
            </p:cNvPr>
            <p:cNvGrpSpPr/>
            <p:nvPr/>
          </p:nvGrpSpPr>
          <p:grpSpPr>
            <a:xfrm>
              <a:off x="1064419" y="1974850"/>
              <a:ext cx="5143856" cy="8869823"/>
              <a:chOff x="1064419" y="1974850"/>
              <a:chExt cx="5143856" cy="8869823"/>
            </a:xfrm>
          </p:grpSpPr>
          <p:sp>
            <p:nvSpPr>
              <p:cNvPr id="2" name="Flèche : bas 1">
                <a:extLst>
                  <a:ext uri="{FF2B5EF4-FFF2-40B4-BE49-F238E27FC236}">
                    <a16:creationId xmlns:a16="http://schemas.microsoft.com/office/drawing/2014/main" id="{E20A29D2-C610-95C9-054D-7474E8CF6C51}"/>
                  </a:ext>
                </a:extLst>
              </p:cNvPr>
              <p:cNvSpPr/>
              <p:nvPr/>
            </p:nvSpPr>
            <p:spPr>
              <a:xfrm>
                <a:off x="2483644" y="1974850"/>
                <a:ext cx="2278856" cy="8869823"/>
              </a:xfrm>
              <a:prstGeom prst="downArrow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/>
                  <a:t> </a:t>
                </a:r>
                <a:endParaRPr lang="fr-CH" dirty="0"/>
              </a:p>
            </p:txBody>
          </p:sp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F20BFEDB-4AF1-C143-1B2D-ACADFC30A2D0}"/>
                  </a:ext>
                </a:extLst>
              </p:cNvPr>
              <p:cNvSpPr/>
              <p:nvPr/>
            </p:nvSpPr>
            <p:spPr>
              <a:xfrm>
                <a:off x="3084888" y="2006489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6D4E70F-388B-FCA6-4A77-54BA833C598C}"/>
                  </a:ext>
                </a:extLst>
              </p:cNvPr>
              <p:cNvSpPr/>
              <p:nvPr/>
            </p:nvSpPr>
            <p:spPr>
              <a:xfrm>
                <a:off x="1064419" y="5555134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81D3899-14FE-67B9-1D2C-67665FA8E9BB}"/>
                  </a:ext>
                </a:extLst>
              </p:cNvPr>
              <p:cNvSpPr/>
              <p:nvPr/>
            </p:nvSpPr>
            <p:spPr>
              <a:xfrm>
                <a:off x="3616275" y="6809365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7B9F8E3-3A50-F834-A4C7-1FD7E77DF8EC}"/>
                  </a:ext>
                </a:extLst>
              </p:cNvPr>
              <p:cNvSpPr/>
              <p:nvPr/>
            </p:nvSpPr>
            <p:spPr>
              <a:xfrm>
                <a:off x="1064419" y="8054918"/>
                <a:ext cx="2556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0C38D04-17ED-183A-EECB-A46BD20C1756}"/>
                  </a:ext>
                </a:extLst>
              </p:cNvPr>
              <p:cNvSpPr/>
              <p:nvPr/>
            </p:nvSpPr>
            <p:spPr>
              <a:xfrm>
                <a:off x="3616275" y="9304810"/>
                <a:ext cx="2592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9BC747B-2C1A-F2B3-CC43-335D02DD34E4}"/>
                  </a:ext>
                </a:extLst>
              </p:cNvPr>
              <p:cNvSpPr/>
              <p:nvPr/>
            </p:nvSpPr>
            <p:spPr>
              <a:xfrm>
                <a:off x="1064419" y="1055470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53B2AC4-01AE-60B0-EECA-1707E3A4A593}"/>
                  </a:ext>
                </a:extLst>
              </p:cNvPr>
              <p:cNvSpPr/>
              <p:nvPr/>
            </p:nvSpPr>
            <p:spPr>
              <a:xfrm>
                <a:off x="3616275" y="4311126"/>
                <a:ext cx="2592000" cy="54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C8D324-CB37-DABF-2BCD-4F0D23A9F977}"/>
                  </a:ext>
                </a:extLst>
              </p:cNvPr>
              <p:cNvSpPr/>
              <p:nvPr/>
            </p:nvSpPr>
            <p:spPr>
              <a:xfrm>
                <a:off x="1064419" y="3060570"/>
                <a:ext cx="2556000" cy="5400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 i="1"/>
              </a:p>
            </p:txBody>
          </p:sp>
          <p:pic>
            <p:nvPicPr>
              <p:cNvPr id="19" name="Graphique 18">
                <a:extLst>
                  <a:ext uri="{FF2B5EF4-FFF2-40B4-BE49-F238E27FC236}">
                    <a16:creationId xmlns:a16="http://schemas.microsoft.com/office/drawing/2014/main" id="{4AA43D87-4284-2114-2679-F039C48FFD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3354888" y="2396507"/>
                <a:ext cx="540000" cy="548307"/>
              </a:xfrm>
              <a:prstGeom prst="rect">
                <a:avLst/>
              </a:prstGeom>
            </p:spPr>
          </p:pic>
          <p:pic>
            <p:nvPicPr>
              <p:cNvPr id="21" name="Graphique 20">
                <a:extLst>
                  <a:ext uri="{FF2B5EF4-FFF2-40B4-BE49-F238E27FC236}">
                    <a16:creationId xmlns:a16="http://schemas.microsoft.com/office/drawing/2014/main" id="{6159A787-604A-A0EF-3F86-751EE3943E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3354888" y="4914136"/>
                <a:ext cx="540000" cy="523636"/>
              </a:xfrm>
              <a:prstGeom prst="rect">
                <a:avLst/>
              </a:prstGeom>
            </p:spPr>
          </p:pic>
          <p:pic>
            <p:nvPicPr>
              <p:cNvPr id="25" name="Graphique 24">
                <a:extLst>
                  <a:ext uri="{FF2B5EF4-FFF2-40B4-BE49-F238E27FC236}">
                    <a16:creationId xmlns:a16="http://schemas.microsoft.com/office/drawing/2014/main" id="{254E87E5-31FA-4635-A563-3CAA0B448A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3330091" y="8627068"/>
                <a:ext cx="576000" cy="576000"/>
              </a:xfrm>
              <a:prstGeom prst="rect">
                <a:avLst/>
              </a:prstGeom>
            </p:spPr>
          </p:pic>
          <p:sp>
            <p:nvSpPr>
              <p:cNvPr id="33" name="Ellipse 32">
                <a:extLst>
                  <a:ext uri="{FF2B5EF4-FFF2-40B4-BE49-F238E27FC236}">
                    <a16:creationId xmlns:a16="http://schemas.microsoft.com/office/drawing/2014/main" id="{3E2BBDA9-4DB8-4DE9-5B9B-2DDF06BC2436}"/>
                  </a:ext>
                </a:extLst>
              </p:cNvPr>
              <p:cNvSpPr/>
              <p:nvPr/>
            </p:nvSpPr>
            <p:spPr>
              <a:xfrm>
                <a:off x="3078091" y="824293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r>
                  <a:rPr lang="fr-FR" sz="3200" dirty="0">
                    <a:cs typeface="Gotham Black" pitchFamily="50" charset="0"/>
                  </a:rPr>
                  <a:t> </a:t>
                </a:r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A61C647-92FB-5D7B-1AFE-564487F09FC6}"/>
                  </a:ext>
                </a:extLst>
              </p:cNvPr>
              <p:cNvSpPr/>
              <p:nvPr/>
            </p:nvSpPr>
            <p:spPr>
              <a:xfrm>
                <a:off x="3068266" y="9498714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3C8B9922-195C-FAE6-CC39-CD1A653FD37E}"/>
                  </a:ext>
                </a:extLst>
              </p:cNvPr>
              <p:cNvSpPr/>
              <p:nvPr/>
            </p:nvSpPr>
            <p:spPr>
              <a:xfrm>
                <a:off x="3084888" y="7003441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7" name="Ellipse 36">
                <a:extLst>
                  <a:ext uri="{FF2B5EF4-FFF2-40B4-BE49-F238E27FC236}">
                    <a16:creationId xmlns:a16="http://schemas.microsoft.com/office/drawing/2014/main" id="{86801E73-0EEF-1AF9-BC9D-3F5574817FB1}"/>
                  </a:ext>
                </a:extLst>
              </p:cNvPr>
              <p:cNvSpPr/>
              <p:nvPr/>
            </p:nvSpPr>
            <p:spPr>
              <a:xfrm>
                <a:off x="3084888" y="4504965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sp>
            <p:nvSpPr>
              <p:cNvPr id="38" name="Ellipse 37">
                <a:extLst>
                  <a:ext uri="{FF2B5EF4-FFF2-40B4-BE49-F238E27FC236}">
                    <a16:creationId xmlns:a16="http://schemas.microsoft.com/office/drawing/2014/main" id="{09A09C23-19B8-4659-B4AB-BD0791AE7D16}"/>
                  </a:ext>
                </a:extLst>
              </p:cNvPr>
              <p:cNvSpPr/>
              <p:nvPr/>
            </p:nvSpPr>
            <p:spPr>
              <a:xfrm>
                <a:off x="3084888" y="3255727"/>
                <a:ext cx="1080000" cy="1080000"/>
              </a:xfrm>
              <a:prstGeom prst="ellipse">
                <a:avLst/>
              </a:prstGeom>
              <a:noFill/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/>
              <a:lstStyle/>
              <a:p>
                <a:pPr algn="ctr"/>
                <a:endParaRPr lang="fr-CH" sz="3200" dirty="0">
                  <a:cs typeface="Gotham Black" pitchFamily="50" charset="0"/>
                </a:endParaRPr>
              </a:p>
            </p:txBody>
          </p:sp>
          <p:pic>
            <p:nvPicPr>
              <p:cNvPr id="44" name="Graphique 43">
                <a:extLst>
                  <a:ext uri="{FF2B5EF4-FFF2-40B4-BE49-F238E27FC236}">
                    <a16:creationId xmlns:a16="http://schemas.microsoft.com/office/drawing/2014/main" id="{D49A6D56-6533-EAA9-9BDE-1DB16E1228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3354888" y="7384864"/>
                <a:ext cx="540000" cy="576000"/>
              </a:xfrm>
              <a:prstGeom prst="rect">
                <a:avLst/>
              </a:prstGeom>
            </p:spPr>
          </p:pic>
          <p:pic>
            <p:nvPicPr>
              <p:cNvPr id="23" name="Graphique 22">
                <a:extLst>
                  <a:ext uri="{FF2B5EF4-FFF2-40B4-BE49-F238E27FC236}">
                    <a16:creationId xmlns:a16="http://schemas.microsoft.com/office/drawing/2014/main" id="{DCC2708C-2E5A-4770-9C37-3BB44F82BC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3363888" y="3654194"/>
                <a:ext cx="522000" cy="522000"/>
              </a:xfrm>
              <a:prstGeom prst="rect">
                <a:avLst/>
              </a:prstGeom>
            </p:spPr>
          </p:pic>
          <p:pic>
            <p:nvPicPr>
              <p:cNvPr id="46" name="Graphique 45">
                <a:extLst>
                  <a:ext uri="{FF2B5EF4-FFF2-40B4-BE49-F238E27FC236}">
                    <a16:creationId xmlns:a16="http://schemas.microsoft.com/office/drawing/2014/main" id="{9085C625-BCA5-FC53-A32A-6D5A151958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/>
              </a:stretch>
            </p:blipFill>
            <p:spPr>
              <a:xfrm>
                <a:off x="3312315" y="9863976"/>
                <a:ext cx="576000" cy="567000"/>
              </a:xfrm>
              <a:prstGeom prst="rect">
                <a:avLst/>
              </a:prstGeom>
            </p:spPr>
          </p:pic>
        </p:grp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117141BD-4F38-7023-2987-2786EC8D40B7}"/>
                </a:ext>
              </a:extLst>
            </p:cNvPr>
            <p:cNvSpPr/>
            <p:nvPr/>
          </p:nvSpPr>
          <p:spPr>
            <a:xfrm>
              <a:off x="1057275" y="2316402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Erfolgt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durch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Eingabe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Bedrohungscodes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Bedienkonsole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13ADEAF-AD28-43BC-A521-BBA487C0FDDA}"/>
                </a:ext>
              </a:extLst>
            </p:cNvPr>
            <p:cNvSpPr/>
            <p:nvPr/>
          </p:nvSpPr>
          <p:spPr>
            <a:xfrm>
              <a:off x="4338637" y="3614138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handelt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sich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um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stillen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Alarm,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welcher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Sirene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auslöst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aber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direkt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an die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Alarmbearbeitungszentrale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übermittelt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8C8C5EB-69BF-1334-74F4-7E9B8E4F19C7}"/>
                </a:ext>
              </a:extLst>
            </p:cNvPr>
            <p:cNvSpPr/>
            <p:nvPr/>
          </p:nvSpPr>
          <p:spPr>
            <a:xfrm>
              <a:off x="1057275" y="4816186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Alarm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Verfahren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bearbeitet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1E64198-C563-48A4-785F-761E00782103}"/>
                </a:ext>
              </a:extLst>
            </p:cNvPr>
            <p:cNvSpPr/>
            <p:nvPr/>
          </p:nvSpPr>
          <p:spPr>
            <a:xfrm>
              <a:off x="4338637" y="6066078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Der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Kontrollanruf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wird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durchgeführt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, um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mögliche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Fehlbedienung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auszuschliessen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2BB8A87-006D-8491-87F1-CBD03A898BDD}"/>
                </a:ext>
              </a:extLst>
            </p:cNvPr>
            <p:cNvSpPr/>
            <p:nvPr/>
          </p:nvSpPr>
          <p:spPr>
            <a:xfrm>
              <a:off x="1064419" y="7315970"/>
              <a:ext cx="1902919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Es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stehen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keine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Fotos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zur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Verfügung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einem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Bedrohungsalarm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575FCB0-228B-8953-9BE2-B0E1B6453A6C}"/>
                </a:ext>
              </a:extLst>
            </p:cNvPr>
            <p:cNvSpPr/>
            <p:nvPr/>
          </p:nvSpPr>
          <p:spPr>
            <a:xfrm>
              <a:off x="4338637" y="8565862"/>
              <a:ext cx="1911600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Polizei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gemäss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den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gültigen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kantonalen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Regelungen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9C9CECB-4360-CABE-571E-7C648A4C119C}"/>
                </a:ext>
              </a:extLst>
            </p:cNvPr>
            <p:cNvSpPr/>
            <p:nvPr/>
          </p:nvSpPr>
          <p:spPr>
            <a:xfrm>
              <a:off x="1025378" y="9847648"/>
              <a:ext cx="1910063" cy="65751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b" anchorCtr="0"/>
            <a:lstStyle/>
            <a:p>
              <a:pPr algn="r"/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Einsatz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der Brigade,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zwecks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Zweifelsaufhebung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und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Ursachenklärung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 vor </a:t>
              </a:r>
              <a:r>
                <a:rPr lang="fr-FR" sz="1100" i="1" spc="-30" dirty="0" err="1">
                  <a:solidFill>
                    <a:schemeClr val="tx1"/>
                  </a:solidFill>
                  <a:latin typeface="Gill Sans MT" panose="020B0502020104020203" pitchFamily="34" charset="0"/>
                </a:rPr>
                <a:t>Ort</a:t>
              </a:r>
              <a:r>
                <a:rPr lang="fr-FR" sz="1100" i="1" spc="-30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.</a:t>
              </a:r>
              <a:endParaRPr lang="fr-CH" sz="1100" i="1" spc="-30" dirty="0">
                <a:solidFill>
                  <a:schemeClr val="tx1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EC5AFD56-43C6-4D53-0205-9E761BB5987B}"/>
                </a:ext>
              </a:extLst>
            </p:cNvPr>
            <p:cNvSpPr txBox="1"/>
            <p:nvPr/>
          </p:nvSpPr>
          <p:spPr>
            <a:xfrm>
              <a:off x="3049394" y="2125273"/>
              <a:ext cx="11655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Auslöser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3472B86-AF3A-782F-97B8-FB24E2B140C7}"/>
                </a:ext>
              </a:extLst>
            </p:cNvPr>
            <p:cNvSpPr txBox="1"/>
            <p:nvPr/>
          </p:nvSpPr>
          <p:spPr>
            <a:xfrm>
              <a:off x="3173072" y="334705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latin typeface="+mj-lt"/>
                </a:rPr>
                <a:t>Alarm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A7457D03-7863-9357-873A-6ECAFBD42184}"/>
                </a:ext>
              </a:extLst>
            </p:cNvPr>
            <p:cNvSpPr txBox="1"/>
            <p:nvPr/>
          </p:nvSpPr>
          <p:spPr>
            <a:xfrm>
              <a:off x="3093560" y="4638778"/>
              <a:ext cx="108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Bearbeitung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FCFC657B-431F-9482-451D-974C85A2F18F}"/>
                </a:ext>
              </a:extLst>
            </p:cNvPr>
            <p:cNvSpPr txBox="1"/>
            <p:nvPr/>
          </p:nvSpPr>
          <p:spPr>
            <a:xfrm>
              <a:off x="3173072" y="7102955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Fotos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1F20E9FB-5EB7-8C56-6D6E-B39AAA36F5F0}"/>
                </a:ext>
              </a:extLst>
            </p:cNvPr>
            <p:cNvSpPr txBox="1"/>
            <p:nvPr/>
          </p:nvSpPr>
          <p:spPr>
            <a:xfrm>
              <a:off x="3084889" y="9616859"/>
              <a:ext cx="1079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Einsatz</a:t>
              </a:r>
              <a:endParaRPr lang="fr-CH" sz="1100" b="1" dirty="0">
                <a:latin typeface="+mj-lt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5AFDC12-4A2E-A318-41AF-B7C67BEDC17F}"/>
                </a:ext>
              </a:extLst>
            </p:cNvPr>
            <p:cNvSpPr txBox="1"/>
            <p:nvPr/>
          </p:nvSpPr>
          <p:spPr>
            <a:xfrm>
              <a:off x="3166275" y="8347907"/>
              <a:ext cx="9000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 err="1">
                  <a:latin typeface="+mj-lt"/>
                </a:rPr>
                <a:t>Polizei</a:t>
              </a:r>
              <a:endParaRPr lang="fr-CH" sz="1100" b="1" dirty="0">
                <a:latin typeface="+mj-lt"/>
              </a:endParaRPr>
            </a:p>
          </p:txBody>
        </p:sp>
      </p:grpSp>
      <p:sp>
        <p:nvSpPr>
          <p:cNvPr id="11" name="Ellipse 10">
            <a:extLst>
              <a:ext uri="{FF2B5EF4-FFF2-40B4-BE49-F238E27FC236}">
                <a16:creationId xmlns:a16="http://schemas.microsoft.com/office/drawing/2014/main" id="{7A23CC0B-995F-12B7-424D-D45823634168}"/>
              </a:ext>
            </a:extLst>
          </p:cNvPr>
          <p:cNvSpPr/>
          <p:nvPr/>
        </p:nvSpPr>
        <p:spPr>
          <a:xfrm>
            <a:off x="3084888" y="5756996"/>
            <a:ext cx="1080000" cy="1080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fr-CH" sz="3200" dirty="0">
              <a:cs typeface="Gotham Black" pitchFamily="50" charset="0"/>
            </a:endParaRPr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6523C6EE-AB6C-A9E6-BAD6-4A418D13F6D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354888" y="6128107"/>
            <a:ext cx="540000" cy="548307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D5A4555-8086-C8C1-30AA-4FFC687D2462}"/>
              </a:ext>
            </a:extLst>
          </p:cNvPr>
          <p:cNvSpPr txBox="1"/>
          <p:nvPr/>
        </p:nvSpPr>
        <p:spPr>
          <a:xfrm>
            <a:off x="3173072" y="5853782"/>
            <a:ext cx="90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latin typeface="+mj-lt"/>
              </a:rPr>
              <a:t>Audio</a:t>
            </a:r>
            <a:endParaRPr lang="fr-CH" sz="1100" b="1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BD7170-B0B6-C38A-6576-4C3B0A52B65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0"/>
            <a:ext cx="1822544" cy="7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215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89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 MT</vt:lpstr>
      <vt:lpstr>Arial</vt:lpstr>
      <vt:lpstr>Gotham Black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Florent Hermann</dc:creator>
  <cp:lastModifiedBy>Joerg Heynen</cp:lastModifiedBy>
  <cp:revision>34</cp:revision>
  <cp:lastPrinted>2023-07-03T10:53:00Z</cp:lastPrinted>
  <dcterms:created xsi:type="dcterms:W3CDTF">2023-06-20T15:09:04Z</dcterms:created>
  <dcterms:modified xsi:type="dcterms:W3CDTF">2024-02-28T10:45:46Z</dcterms:modified>
</cp:coreProperties>
</file>